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66" d="100"/>
          <a:sy n="66" d="100"/>
        </p:scale>
        <p:origin x="5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719119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BA3D1D-1FED-40CE-892E-FCEB81D1E3F5}" type="datetimeFigureOut">
              <a:rPr lang="en-US" smtClean="0"/>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184577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2531498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55171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709465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2992602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2556811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1483979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23545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409074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300774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BA3D1D-1FED-40CE-892E-FCEB81D1E3F5}" type="datetimeFigureOut">
              <a:rPr lang="en-US" smtClean="0"/>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140609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BA3D1D-1FED-40CE-892E-FCEB81D1E3F5}" type="datetimeFigureOut">
              <a:rPr lang="en-US" smtClean="0"/>
              <a:t>10/13/2019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904725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10162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2207972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6BA3D1D-1FED-40CE-892E-FCEB81D1E3F5}" type="datetimeFigureOut">
              <a:rPr lang="en-US" smtClean="0"/>
              <a:t>10/13/2019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310708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BA3D1D-1FED-40CE-892E-FCEB81D1E3F5}" type="datetimeFigureOut">
              <a:rPr lang="en-US" smtClean="0"/>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D3F9E-C90D-4577-B875-B8FA815C54CD}" type="slidenum">
              <a:rPr lang="en-US" smtClean="0"/>
              <a:t>‹#›</a:t>
            </a:fld>
            <a:endParaRPr lang="en-US"/>
          </a:p>
        </p:txBody>
      </p:sp>
    </p:spTree>
    <p:extLst>
      <p:ext uri="{BB962C8B-B14F-4D97-AF65-F5344CB8AC3E}">
        <p14:creationId xmlns:p14="http://schemas.microsoft.com/office/powerpoint/2010/main" val="3256229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6BA3D1D-1FED-40CE-892E-FCEB81D1E3F5}" type="datetimeFigureOut">
              <a:rPr lang="en-US" smtClean="0"/>
              <a:t>10/13/2019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A6D3F9E-C90D-4577-B875-B8FA815C54CD}" type="slidenum">
              <a:rPr lang="en-US" smtClean="0"/>
              <a:t>‹#›</a:t>
            </a:fld>
            <a:endParaRPr lang="en-US"/>
          </a:p>
        </p:txBody>
      </p:sp>
    </p:spTree>
    <p:extLst>
      <p:ext uri="{BB962C8B-B14F-4D97-AF65-F5344CB8AC3E}">
        <p14:creationId xmlns:p14="http://schemas.microsoft.com/office/powerpoint/2010/main" val="2553710501"/>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7EDC-E9BA-4800-BD54-0D80CBBB3956}"/>
              </a:ext>
            </a:extLst>
          </p:cNvPr>
          <p:cNvSpPr>
            <a:spLocks noGrp="1"/>
          </p:cNvSpPr>
          <p:nvPr>
            <p:ph type="ctrTitle"/>
          </p:nvPr>
        </p:nvSpPr>
        <p:spPr>
          <a:effectLst>
            <a:outerShdw blurRad="50800" dist="38100" algn="l" rotWithShape="0">
              <a:prstClr val="black">
                <a:alpha val="40000"/>
              </a:prstClr>
            </a:outerShdw>
          </a:effectLst>
        </p:spPr>
        <p:txBody>
          <a:bodyPr>
            <a:normAutofit fontScale="90000"/>
          </a:bodyPr>
          <a:lstStyle/>
          <a:p>
            <a:pPr algn="l"/>
            <a:r>
              <a:rPr lang="en-US" dirty="0"/>
              <a:t>Collective Bargaining</a:t>
            </a:r>
            <a:br>
              <a:rPr lang="en-US" dirty="0"/>
            </a:br>
            <a:endParaRPr lang="en-US" dirty="0"/>
          </a:p>
        </p:txBody>
      </p:sp>
      <p:sp>
        <p:nvSpPr>
          <p:cNvPr id="3" name="Subtitle 2">
            <a:extLst>
              <a:ext uri="{FF2B5EF4-FFF2-40B4-BE49-F238E27FC236}">
                <a16:creationId xmlns:a16="http://schemas.microsoft.com/office/drawing/2014/main" id="{933E0889-7A52-4C9C-AB80-8A62793E44BB}"/>
              </a:ext>
            </a:extLst>
          </p:cNvPr>
          <p:cNvSpPr>
            <a:spLocks noGrp="1"/>
          </p:cNvSpPr>
          <p:nvPr>
            <p:ph type="subTitle" idx="1"/>
          </p:nvPr>
        </p:nvSpPr>
        <p:spPr>
          <a:xfrm>
            <a:off x="1154955" y="4071487"/>
            <a:ext cx="8825658" cy="1953298"/>
          </a:xfrm>
        </p:spPr>
        <p:txBody>
          <a:bodyPr>
            <a:normAutofit fontScale="32500" lnSpcReduction="20000"/>
          </a:bodyPr>
          <a:lstStyle/>
          <a:p>
            <a:r>
              <a:rPr lang="en-US" dirty="0"/>
              <a:t>									</a:t>
            </a:r>
            <a:r>
              <a:rPr lang="en-US" sz="5600" dirty="0">
                <a:solidFill>
                  <a:schemeClr val="tx1"/>
                </a:solidFill>
                <a:effectLst>
                  <a:outerShdw blurRad="38100" dist="38100" dir="2700000" algn="tl">
                    <a:srgbClr val="000000">
                      <a:alpha val="43137"/>
                    </a:srgbClr>
                  </a:outerShdw>
                </a:effectLst>
              </a:rPr>
              <a:t>Presenter:</a:t>
            </a:r>
          </a:p>
          <a:p>
            <a:pPr algn="just">
              <a:lnSpc>
                <a:spcPct val="110000"/>
              </a:lnSpc>
              <a:spcBef>
                <a:spcPts val="0"/>
              </a:spcBef>
            </a:pPr>
            <a:r>
              <a:rPr lang="en-US" sz="5600" dirty="0">
                <a:solidFill>
                  <a:schemeClr val="tx1"/>
                </a:solidFill>
                <a:effectLst>
                  <a:outerShdw blurRad="38100" dist="38100" dir="2700000" algn="tl">
                    <a:srgbClr val="000000">
                      <a:alpha val="43137"/>
                    </a:srgbClr>
                  </a:outerShdw>
                </a:effectLst>
              </a:rPr>
              <a:t>                                                           </a:t>
            </a:r>
          </a:p>
          <a:p>
            <a:pPr algn="just">
              <a:lnSpc>
                <a:spcPct val="110000"/>
              </a:lnSpc>
              <a:spcBef>
                <a:spcPts val="0"/>
              </a:spcBef>
            </a:pPr>
            <a:r>
              <a:rPr lang="en-US" sz="5600" dirty="0">
                <a:solidFill>
                  <a:schemeClr val="tx1"/>
                </a:solidFill>
                <a:effectLst>
                  <a:outerShdw blurRad="38100" dist="38100" dir="2700000" algn="tl">
                    <a:srgbClr val="000000">
                      <a:alpha val="43137"/>
                    </a:srgbClr>
                  </a:outerShdw>
                </a:effectLst>
              </a:rPr>
              <a:t>                                                                 Ryan Fuller</a:t>
            </a:r>
          </a:p>
          <a:p>
            <a:pPr algn="just">
              <a:lnSpc>
                <a:spcPct val="110000"/>
              </a:lnSpc>
              <a:spcBef>
                <a:spcPts val="0"/>
              </a:spcBef>
            </a:pPr>
            <a:r>
              <a:rPr lang="en-US" sz="5600" dirty="0">
                <a:solidFill>
                  <a:schemeClr val="tx1"/>
                </a:solidFill>
                <a:effectLst>
                  <a:outerShdw blurRad="38100" dist="38100" dir="2700000" algn="tl">
                    <a:srgbClr val="000000">
                      <a:alpha val="43137"/>
                    </a:srgbClr>
                  </a:outerShdw>
                </a:effectLst>
              </a:rPr>
              <a:t>                                                                 Associate Vice President and </a:t>
            </a:r>
          </a:p>
          <a:p>
            <a:pPr algn="just">
              <a:lnSpc>
                <a:spcPct val="110000"/>
              </a:lnSpc>
              <a:spcBef>
                <a:spcPts val="0"/>
              </a:spcBef>
            </a:pPr>
            <a:r>
              <a:rPr lang="en-US" sz="5600" dirty="0">
                <a:solidFill>
                  <a:schemeClr val="tx1"/>
                </a:solidFill>
                <a:effectLst>
                  <a:outerShdw blurRad="38100" dist="38100" dir="2700000" algn="tl">
                    <a:srgbClr val="000000">
                      <a:alpha val="43137"/>
                    </a:srgbClr>
                  </a:outerShdw>
                </a:effectLst>
              </a:rPr>
              <a:t>			                       			Deputy General Counsel</a:t>
            </a:r>
          </a:p>
          <a:p>
            <a:pPr algn="just">
              <a:lnSpc>
                <a:spcPct val="110000"/>
              </a:lnSpc>
              <a:spcBef>
                <a:spcPts val="0"/>
              </a:spcBef>
            </a:pPr>
            <a:r>
              <a:rPr lang="en-US" sz="5600" dirty="0">
                <a:solidFill>
                  <a:schemeClr val="tx1"/>
                </a:solidFill>
                <a:effectLst>
                  <a:outerShdw blurRad="38100" dist="38100" dir="2700000" algn="tl">
                    <a:srgbClr val="000000">
                      <a:alpha val="43137"/>
                    </a:srgbClr>
                  </a:outerShdw>
                </a:effectLst>
              </a:rPr>
              <a:t>                                                                 University of Florida</a:t>
            </a:r>
          </a:p>
        </p:txBody>
      </p:sp>
    </p:spTree>
    <p:extLst>
      <p:ext uri="{BB962C8B-B14F-4D97-AF65-F5344CB8AC3E}">
        <p14:creationId xmlns:p14="http://schemas.microsoft.com/office/powerpoint/2010/main" val="527967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B0EF6-8B9C-44D0-88F4-B2D842CE870F}"/>
              </a:ext>
            </a:extLst>
          </p:cNvPr>
          <p:cNvSpPr>
            <a:spLocks noGrp="1"/>
          </p:cNvSpPr>
          <p:nvPr>
            <p:ph type="title"/>
          </p:nvPr>
        </p:nvSpPr>
        <p:spPr/>
        <p:txBody>
          <a:bodyPr>
            <a:normAutofit fontScale="90000"/>
          </a:bodyPr>
          <a:lstStyle/>
          <a:p>
            <a:br>
              <a:rPr lang="en-US" dirty="0">
                <a:effectLst>
                  <a:outerShdw blurRad="38100" dist="38100" dir="2700000" algn="tl">
                    <a:srgbClr val="000000">
                      <a:alpha val="43137"/>
                    </a:srgbClr>
                  </a:outerShdw>
                </a:effectLst>
              </a:rPr>
            </a:br>
            <a:r>
              <a:rPr lang="en-US" sz="5300" dirty="0">
                <a:effectLst>
                  <a:outerShdw blurRad="38100" dist="38100" dir="2700000" algn="tl">
                    <a:srgbClr val="000000">
                      <a:alpha val="43137"/>
                    </a:srgbClr>
                  </a:outerShdw>
                </a:effectLst>
              </a:rPr>
              <a:t>At the Table</a:t>
            </a:r>
          </a:p>
        </p:txBody>
      </p:sp>
      <p:sp>
        <p:nvSpPr>
          <p:cNvPr id="3" name="Content Placeholder 2">
            <a:extLst>
              <a:ext uri="{FF2B5EF4-FFF2-40B4-BE49-F238E27FC236}">
                <a16:creationId xmlns:a16="http://schemas.microsoft.com/office/drawing/2014/main" id="{3FAA7CC1-67E1-43AB-BB99-C692D89F7876}"/>
              </a:ext>
            </a:extLst>
          </p:cNvPr>
          <p:cNvSpPr>
            <a:spLocks noGrp="1"/>
          </p:cNvSpPr>
          <p:nvPr>
            <p:ph idx="1"/>
          </p:nvPr>
        </p:nvSpPr>
        <p:spPr>
          <a:xfrm>
            <a:off x="1453863" y="1934678"/>
            <a:ext cx="9909561" cy="4213409"/>
          </a:xfrm>
        </p:spPr>
        <p:txBody>
          <a:bodyPr>
            <a:normAutofit fontScale="92500" lnSpcReduction="20000"/>
          </a:bodyPr>
          <a:lstStyle/>
          <a:p>
            <a:pPr lvl="0">
              <a:lnSpc>
                <a:spcPct val="200000"/>
              </a:lnSpc>
              <a:spcBef>
                <a:spcPts val="0"/>
              </a:spcBef>
              <a:buClr>
                <a:srgbClr val="4F81BD"/>
              </a:buClr>
            </a:pPr>
            <a:r>
              <a:rPr lang="en-US" sz="2600" dirty="0">
                <a:solidFill>
                  <a:prstClr val="white"/>
                </a:solidFill>
              </a:rPr>
              <a:t>Bargaining in the sunshine</a:t>
            </a:r>
          </a:p>
          <a:p>
            <a:pPr lvl="0">
              <a:lnSpc>
                <a:spcPct val="200000"/>
              </a:lnSpc>
              <a:spcBef>
                <a:spcPts val="0"/>
              </a:spcBef>
              <a:buClr>
                <a:srgbClr val="4F81BD"/>
              </a:buClr>
            </a:pPr>
            <a:r>
              <a:rPr lang="en-US" sz="2600" dirty="0">
                <a:solidFill>
                  <a:prstClr val="white"/>
                </a:solidFill>
              </a:rPr>
              <a:t>Entire contract versus reopeners</a:t>
            </a:r>
          </a:p>
          <a:p>
            <a:pPr>
              <a:lnSpc>
                <a:spcPct val="200000"/>
              </a:lnSpc>
              <a:spcBef>
                <a:spcPts val="0"/>
              </a:spcBef>
            </a:pPr>
            <a:r>
              <a:rPr lang="en-US" sz="2600" dirty="0"/>
              <a:t>Negotiation – free for all, article by article, package deals</a:t>
            </a:r>
          </a:p>
          <a:p>
            <a:pPr>
              <a:lnSpc>
                <a:spcPct val="200000"/>
              </a:lnSpc>
              <a:spcBef>
                <a:spcPts val="0"/>
              </a:spcBef>
            </a:pPr>
            <a:r>
              <a:rPr lang="en-US" sz="2600" dirty="0"/>
              <a:t>Avoid bad faith bargaining</a:t>
            </a:r>
          </a:p>
          <a:p>
            <a:pPr lvl="0">
              <a:lnSpc>
                <a:spcPct val="200000"/>
              </a:lnSpc>
              <a:spcBef>
                <a:spcPts val="0"/>
              </a:spcBef>
              <a:buClr>
                <a:srgbClr val="4F81BD"/>
              </a:buClr>
            </a:pPr>
            <a:r>
              <a:rPr lang="en-US" sz="2600" dirty="0">
                <a:solidFill>
                  <a:prstClr val="white"/>
                </a:solidFill>
              </a:rPr>
              <a:t>Sharing data</a:t>
            </a:r>
          </a:p>
          <a:p>
            <a:pPr>
              <a:lnSpc>
                <a:spcPct val="200000"/>
              </a:lnSpc>
              <a:spcBef>
                <a:spcPts val="0"/>
              </a:spcBef>
            </a:pPr>
            <a:r>
              <a:rPr lang="en-US" sz="2600" dirty="0"/>
              <a:t>Financials tend to</a:t>
            </a:r>
            <a:r>
              <a:rPr lang="en-US" sz="2400" dirty="0"/>
              <a:t> be resolved last</a:t>
            </a:r>
          </a:p>
          <a:p>
            <a:endParaRPr lang="en-US" dirty="0"/>
          </a:p>
        </p:txBody>
      </p:sp>
    </p:spTree>
    <p:extLst>
      <p:ext uri="{BB962C8B-B14F-4D97-AF65-F5344CB8AC3E}">
        <p14:creationId xmlns:p14="http://schemas.microsoft.com/office/powerpoint/2010/main" val="207850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AEA7D-9835-48CE-9868-C4576F5873C6}"/>
              </a:ext>
            </a:extLst>
          </p:cNvPr>
          <p:cNvSpPr>
            <a:spLocks noGrp="1"/>
          </p:cNvSpPr>
          <p:nvPr>
            <p:ph type="title"/>
          </p:nvPr>
        </p:nvSpPr>
        <p:spPr/>
        <p:txBody>
          <a:bodyPr>
            <a:normAutofit fontScale="90000"/>
          </a:bodyPr>
          <a:lstStyle/>
          <a:p>
            <a:br>
              <a:rPr lang="en-US" dirty="0">
                <a:effectLst>
                  <a:outerShdw blurRad="38100" dist="38100" dir="2700000" algn="tl">
                    <a:srgbClr val="000000">
                      <a:alpha val="43137"/>
                    </a:srgbClr>
                  </a:outerShdw>
                </a:effectLst>
              </a:rPr>
            </a:br>
            <a:r>
              <a:rPr lang="en-US" sz="5300" dirty="0">
                <a:effectLst>
                  <a:outerShdw blurRad="38100" dist="38100" dir="2700000" algn="tl">
                    <a:srgbClr val="000000">
                      <a:alpha val="43137"/>
                    </a:srgbClr>
                  </a:outerShdw>
                </a:effectLst>
              </a:rPr>
              <a:t>Getting to No</a:t>
            </a:r>
          </a:p>
        </p:txBody>
      </p:sp>
      <p:sp>
        <p:nvSpPr>
          <p:cNvPr id="3" name="Content Placeholder 2">
            <a:extLst>
              <a:ext uri="{FF2B5EF4-FFF2-40B4-BE49-F238E27FC236}">
                <a16:creationId xmlns:a16="http://schemas.microsoft.com/office/drawing/2014/main" id="{89D0428F-5CF3-411A-A98F-14D50AB405FE}"/>
              </a:ext>
            </a:extLst>
          </p:cNvPr>
          <p:cNvSpPr>
            <a:spLocks noGrp="1"/>
          </p:cNvSpPr>
          <p:nvPr>
            <p:ph idx="1"/>
          </p:nvPr>
        </p:nvSpPr>
        <p:spPr>
          <a:xfrm>
            <a:off x="1598064" y="1853248"/>
            <a:ext cx="9755736" cy="4323715"/>
          </a:xfrm>
        </p:spPr>
        <p:txBody>
          <a:bodyPr>
            <a:normAutofit/>
          </a:bodyPr>
          <a:lstStyle/>
          <a:p>
            <a:pPr>
              <a:lnSpc>
                <a:spcPct val="200000"/>
              </a:lnSpc>
              <a:spcBef>
                <a:spcPts val="0"/>
              </a:spcBef>
            </a:pPr>
            <a:r>
              <a:rPr lang="en-US" dirty="0"/>
              <a:t>Declaring impasse</a:t>
            </a:r>
          </a:p>
          <a:p>
            <a:pPr>
              <a:lnSpc>
                <a:spcPct val="200000"/>
              </a:lnSpc>
              <a:spcBef>
                <a:spcPts val="0"/>
              </a:spcBef>
            </a:pPr>
            <a:r>
              <a:rPr lang="en-US" dirty="0"/>
              <a:t>Mandatory and permissive subjects of bargaining</a:t>
            </a:r>
          </a:p>
          <a:p>
            <a:pPr>
              <a:lnSpc>
                <a:spcPct val="200000"/>
              </a:lnSpc>
              <a:spcBef>
                <a:spcPts val="0"/>
              </a:spcBef>
            </a:pPr>
            <a:r>
              <a:rPr lang="en-US" dirty="0"/>
              <a:t>Impasse process and resolution</a:t>
            </a:r>
          </a:p>
          <a:p>
            <a:pPr lvl="1">
              <a:lnSpc>
                <a:spcPct val="200000"/>
              </a:lnSpc>
              <a:spcBef>
                <a:spcPts val="0"/>
              </a:spcBef>
            </a:pPr>
            <a:r>
              <a:rPr lang="en-US" dirty="0"/>
              <a:t>Mediation</a:t>
            </a:r>
          </a:p>
          <a:p>
            <a:pPr lvl="1">
              <a:lnSpc>
                <a:spcPct val="200000"/>
              </a:lnSpc>
              <a:spcBef>
                <a:spcPts val="0"/>
              </a:spcBef>
            </a:pPr>
            <a:r>
              <a:rPr lang="en-US" dirty="0"/>
              <a:t>Special Master recommendation</a:t>
            </a:r>
          </a:p>
          <a:p>
            <a:pPr lvl="1">
              <a:lnSpc>
                <a:spcPct val="200000"/>
              </a:lnSpc>
              <a:spcBef>
                <a:spcPts val="0"/>
              </a:spcBef>
            </a:pPr>
            <a:r>
              <a:rPr lang="en-US" dirty="0"/>
              <a:t>Governing body makes final decision</a:t>
            </a:r>
          </a:p>
          <a:p>
            <a:pPr>
              <a:lnSpc>
                <a:spcPct val="200000"/>
              </a:lnSpc>
              <a:spcBef>
                <a:spcPts val="0"/>
              </a:spcBef>
            </a:pPr>
            <a:r>
              <a:rPr lang="en-US" dirty="0"/>
              <a:t>Unpleasant but an alternative to strikes and lockouts</a:t>
            </a:r>
          </a:p>
          <a:p>
            <a:endParaRPr lang="en-US" dirty="0"/>
          </a:p>
        </p:txBody>
      </p:sp>
    </p:spTree>
    <p:extLst>
      <p:ext uri="{BB962C8B-B14F-4D97-AF65-F5344CB8AC3E}">
        <p14:creationId xmlns:p14="http://schemas.microsoft.com/office/powerpoint/2010/main" val="416385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7A4F6-8257-42EF-BE19-3B92ED5B5C55}"/>
              </a:ext>
            </a:extLst>
          </p:cNvPr>
          <p:cNvSpPr>
            <a:spLocks noGrp="1"/>
          </p:cNvSpPr>
          <p:nvPr>
            <p:ph type="title"/>
          </p:nvPr>
        </p:nvSpPr>
        <p:spPr/>
        <p:txBody>
          <a:bodyPr>
            <a:normAutofit fontScale="90000"/>
          </a:bodyPr>
          <a:lstStyle/>
          <a:p>
            <a:br>
              <a:rPr lang="en-US"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Getting to Yes</a:t>
            </a:r>
          </a:p>
        </p:txBody>
      </p:sp>
      <p:sp>
        <p:nvSpPr>
          <p:cNvPr id="3" name="Content Placeholder 2">
            <a:extLst>
              <a:ext uri="{FF2B5EF4-FFF2-40B4-BE49-F238E27FC236}">
                <a16:creationId xmlns:a16="http://schemas.microsoft.com/office/drawing/2014/main" id="{4F427F85-8764-4E8C-B3E1-139877C1388C}"/>
              </a:ext>
            </a:extLst>
          </p:cNvPr>
          <p:cNvSpPr>
            <a:spLocks noGrp="1"/>
          </p:cNvSpPr>
          <p:nvPr>
            <p:ph idx="1"/>
          </p:nvPr>
        </p:nvSpPr>
        <p:spPr>
          <a:xfrm>
            <a:off x="1632246" y="2298819"/>
            <a:ext cx="9721553" cy="3878144"/>
          </a:xfrm>
        </p:spPr>
        <p:txBody>
          <a:bodyPr/>
          <a:lstStyle/>
          <a:p>
            <a:pPr>
              <a:lnSpc>
                <a:spcPct val="200000"/>
              </a:lnSpc>
              <a:spcBef>
                <a:spcPts val="0"/>
              </a:spcBef>
            </a:pPr>
            <a:r>
              <a:rPr lang="en-US" sz="3200" dirty="0"/>
              <a:t>Tentative agreements</a:t>
            </a:r>
          </a:p>
          <a:p>
            <a:pPr>
              <a:lnSpc>
                <a:spcPct val="200000"/>
              </a:lnSpc>
              <a:spcBef>
                <a:spcPts val="0"/>
              </a:spcBef>
            </a:pPr>
            <a:r>
              <a:rPr lang="en-US" sz="3200" dirty="0"/>
              <a:t>Union ratification</a:t>
            </a:r>
          </a:p>
          <a:p>
            <a:pPr>
              <a:lnSpc>
                <a:spcPct val="200000"/>
              </a:lnSpc>
              <a:spcBef>
                <a:spcPts val="0"/>
              </a:spcBef>
            </a:pPr>
            <a:r>
              <a:rPr lang="en-US" sz="3200" dirty="0"/>
              <a:t>Board of Trustee ratification</a:t>
            </a:r>
          </a:p>
          <a:p>
            <a:endParaRPr lang="en-US" dirty="0"/>
          </a:p>
        </p:txBody>
      </p:sp>
    </p:spTree>
    <p:extLst>
      <p:ext uri="{BB962C8B-B14F-4D97-AF65-F5344CB8AC3E}">
        <p14:creationId xmlns:p14="http://schemas.microsoft.com/office/powerpoint/2010/main" val="1402513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DA156-B3EC-4FDC-8A59-EC750981C21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E625C89-772E-4DA9-8246-98117AC518AE}"/>
              </a:ext>
            </a:extLst>
          </p:cNvPr>
          <p:cNvSpPr>
            <a:spLocks noGrp="1"/>
          </p:cNvSpPr>
          <p:nvPr>
            <p:ph idx="1"/>
          </p:nvPr>
        </p:nvSpPr>
        <p:spPr/>
        <p:txBody>
          <a:bodyPr>
            <a:normAutofit/>
          </a:bodyPr>
          <a:lstStyle/>
          <a:p>
            <a:r>
              <a:rPr lang="en-US" sz="8000" dirty="0"/>
              <a:t>Questions???</a:t>
            </a:r>
          </a:p>
        </p:txBody>
      </p:sp>
    </p:spTree>
    <p:extLst>
      <p:ext uri="{BB962C8B-B14F-4D97-AF65-F5344CB8AC3E}">
        <p14:creationId xmlns:p14="http://schemas.microsoft.com/office/powerpoint/2010/main" val="332547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0A82F-C1D2-454E-90CB-2632F6E3D146}"/>
              </a:ext>
            </a:extLst>
          </p:cNvPr>
          <p:cNvSpPr>
            <a:spLocks noGrp="1"/>
          </p:cNvSpPr>
          <p:nvPr>
            <p:ph type="title"/>
          </p:nvPr>
        </p:nvSpPr>
        <p:spPr/>
        <p:txBody>
          <a:bodyPr/>
          <a:lstStyle/>
          <a:p>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Background and Legal Structure</a:t>
            </a:r>
          </a:p>
        </p:txBody>
      </p:sp>
      <p:sp>
        <p:nvSpPr>
          <p:cNvPr id="3" name="Content Placeholder 2">
            <a:extLst>
              <a:ext uri="{FF2B5EF4-FFF2-40B4-BE49-F238E27FC236}">
                <a16:creationId xmlns:a16="http://schemas.microsoft.com/office/drawing/2014/main" id="{C0765161-E9BA-4B0F-88E0-26344D7DC353}"/>
              </a:ext>
            </a:extLst>
          </p:cNvPr>
          <p:cNvSpPr>
            <a:spLocks noGrp="1"/>
          </p:cNvSpPr>
          <p:nvPr>
            <p:ph idx="1"/>
          </p:nvPr>
        </p:nvSpPr>
        <p:spPr>
          <a:xfrm>
            <a:off x="1931350" y="2512464"/>
            <a:ext cx="9422450" cy="3664499"/>
          </a:xfrm>
        </p:spPr>
        <p:txBody>
          <a:bodyPr/>
          <a:lstStyle/>
          <a:p>
            <a:pPr>
              <a:lnSpc>
                <a:spcPct val="200000"/>
              </a:lnSpc>
              <a:spcBef>
                <a:spcPts val="0"/>
              </a:spcBef>
            </a:pPr>
            <a:r>
              <a:rPr lang="en-US" sz="3200" dirty="0"/>
              <a:t>Public sector versus private sector</a:t>
            </a:r>
          </a:p>
          <a:p>
            <a:pPr>
              <a:lnSpc>
                <a:spcPct val="200000"/>
              </a:lnSpc>
              <a:spcBef>
                <a:spcPts val="0"/>
              </a:spcBef>
            </a:pPr>
            <a:r>
              <a:rPr lang="en-US" sz="3200" dirty="0"/>
              <a:t>State law versus federal law</a:t>
            </a:r>
          </a:p>
          <a:p>
            <a:pPr>
              <a:lnSpc>
                <a:spcPct val="200000"/>
              </a:lnSpc>
              <a:spcBef>
                <a:spcPts val="0"/>
              </a:spcBef>
            </a:pPr>
            <a:r>
              <a:rPr lang="en-US" sz="3200" dirty="0"/>
              <a:t>PERC versus NLRB</a:t>
            </a:r>
          </a:p>
          <a:p>
            <a:endParaRPr lang="en-US" dirty="0"/>
          </a:p>
        </p:txBody>
      </p:sp>
    </p:spTree>
    <p:extLst>
      <p:ext uri="{BB962C8B-B14F-4D97-AF65-F5344CB8AC3E}">
        <p14:creationId xmlns:p14="http://schemas.microsoft.com/office/powerpoint/2010/main" val="176278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7FBAE-A5D3-4BE4-BAE3-55B5D55DDC11}"/>
              </a:ext>
            </a:extLst>
          </p:cNvPr>
          <p:cNvSpPr>
            <a:spLocks noGrp="1"/>
          </p:cNvSpPr>
          <p:nvPr>
            <p:ph type="title"/>
          </p:nvPr>
        </p:nvSpPr>
        <p:spPr>
          <a:xfrm>
            <a:off x="838200" y="365125"/>
            <a:ext cx="10515600" cy="1514950"/>
          </a:xfrm>
        </p:spPr>
        <p:txBody>
          <a:bodyPr>
            <a:normAutofit fontScale="90000"/>
          </a:bodyPr>
          <a:lstStyle/>
          <a:p>
            <a:br>
              <a:rPr lang="en-US" dirty="0">
                <a:effectLst>
                  <a:outerShdw blurRad="38100" dist="38100" dir="2700000" algn="tl">
                    <a:srgbClr val="000000">
                      <a:alpha val="43137"/>
                    </a:srgbClr>
                  </a:outerShdw>
                </a:effectLst>
              </a:rPr>
            </a:br>
            <a:r>
              <a:rPr lang="en-US" sz="5300" dirty="0">
                <a:effectLst>
                  <a:outerShdw blurRad="38100" dist="38100" dir="2700000" algn="tl">
                    <a:srgbClr val="000000">
                      <a:alpha val="43137"/>
                    </a:srgbClr>
                  </a:outerShdw>
                </a:effectLst>
              </a:rPr>
              <a:t>Unions</a:t>
            </a:r>
          </a:p>
        </p:txBody>
      </p:sp>
      <p:sp>
        <p:nvSpPr>
          <p:cNvPr id="3" name="Content Placeholder 2">
            <a:extLst>
              <a:ext uri="{FF2B5EF4-FFF2-40B4-BE49-F238E27FC236}">
                <a16:creationId xmlns:a16="http://schemas.microsoft.com/office/drawing/2014/main" id="{BFEDA199-44BB-48D1-AEFC-D463FB211551}"/>
              </a:ext>
            </a:extLst>
          </p:cNvPr>
          <p:cNvSpPr>
            <a:spLocks noGrp="1"/>
          </p:cNvSpPr>
          <p:nvPr>
            <p:ph idx="1"/>
          </p:nvPr>
        </p:nvSpPr>
        <p:spPr>
          <a:xfrm>
            <a:off x="1905712" y="2136809"/>
            <a:ext cx="9448088" cy="4040154"/>
          </a:xfrm>
        </p:spPr>
        <p:txBody>
          <a:bodyPr>
            <a:normAutofit/>
          </a:bodyPr>
          <a:lstStyle/>
          <a:p>
            <a:pPr>
              <a:lnSpc>
                <a:spcPct val="200000"/>
              </a:lnSpc>
              <a:spcBef>
                <a:spcPts val="0"/>
              </a:spcBef>
            </a:pPr>
            <a:r>
              <a:rPr lang="en-US" sz="2400" dirty="0"/>
              <a:t>Certified bargaining unit</a:t>
            </a:r>
          </a:p>
          <a:p>
            <a:pPr>
              <a:lnSpc>
                <a:spcPct val="200000"/>
              </a:lnSpc>
              <a:spcBef>
                <a:spcPts val="0"/>
              </a:spcBef>
            </a:pPr>
            <a:r>
              <a:rPr lang="en-US" sz="2400" dirty="0"/>
              <a:t>Exclusivity</a:t>
            </a:r>
          </a:p>
          <a:p>
            <a:pPr>
              <a:lnSpc>
                <a:spcPct val="110000"/>
              </a:lnSpc>
              <a:spcBef>
                <a:spcPts val="0"/>
              </a:spcBef>
            </a:pPr>
            <a:endParaRPr lang="en-US" sz="2400" dirty="0"/>
          </a:p>
          <a:p>
            <a:pPr>
              <a:lnSpc>
                <a:spcPct val="110000"/>
              </a:lnSpc>
              <a:spcBef>
                <a:spcPts val="0"/>
              </a:spcBef>
            </a:pPr>
            <a:r>
              <a:rPr lang="en-US" sz="2400" dirty="0"/>
              <a:t>No direct dealing - Puts the “collective” in collective bargaining</a:t>
            </a:r>
          </a:p>
          <a:p>
            <a:pPr>
              <a:lnSpc>
                <a:spcPct val="110000"/>
              </a:lnSpc>
              <a:spcBef>
                <a:spcPts val="0"/>
              </a:spcBef>
            </a:pPr>
            <a:endParaRPr lang="en-US" sz="2400" dirty="0"/>
          </a:p>
          <a:p>
            <a:pPr>
              <a:lnSpc>
                <a:spcPct val="110000"/>
              </a:lnSpc>
              <a:spcBef>
                <a:spcPts val="0"/>
              </a:spcBef>
            </a:pPr>
            <a:r>
              <a:rPr lang="en-US" sz="2400" dirty="0"/>
              <a:t>Union dues - bargaining unit member vs union membership</a:t>
            </a:r>
          </a:p>
          <a:p>
            <a:endParaRPr lang="en-US" dirty="0"/>
          </a:p>
        </p:txBody>
      </p:sp>
    </p:spTree>
    <p:extLst>
      <p:ext uri="{BB962C8B-B14F-4D97-AF65-F5344CB8AC3E}">
        <p14:creationId xmlns:p14="http://schemas.microsoft.com/office/powerpoint/2010/main" val="164004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4E6E9-C93C-4770-B22B-F545182635C3}"/>
              </a:ext>
            </a:extLst>
          </p:cNvPr>
          <p:cNvSpPr>
            <a:spLocks noGrp="1"/>
          </p:cNvSpPr>
          <p:nvPr>
            <p:ph type="title"/>
          </p:nvPr>
        </p:nvSpPr>
        <p:spPr/>
        <p:txBody>
          <a:bodyPr/>
          <a:lstStyle/>
          <a:p>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Collective Bargaining Agreements</a:t>
            </a:r>
          </a:p>
        </p:txBody>
      </p:sp>
      <p:sp>
        <p:nvSpPr>
          <p:cNvPr id="3" name="Content Placeholder 2">
            <a:extLst>
              <a:ext uri="{FF2B5EF4-FFF2-40B4-BE49-F238E27FC236}">
                <a16:creationId xmlns:a16="http://schemas.microsoft.com/office/drawing/2014/main" id="{3FC20BF2-BE6B-4A5E-8DCE-B9BAA90270C3}"/>
              </a:ext>
            </a:extLst>
          </p:cNvPr>
          <p:cNvSpPr>
            <a:spLocks noGrp="1"/>
          </p:cNvSpPr>
          <p:nvPr>
            <p:ph idx="1"/>
          </p:nvPr>
        </p:nvSpPr>
        <p:spPr>
          <a:xfrm>
            <a:off x="1563880" y="2204185"/>
            <a:ext cx="9789920" cy="3972777"/>
          </a:xfrm>
        </p:spPr>
        <p:txBody>
          <a:bodyPr>
            <a:normAutofit fontScale="92500"/>
          </a:bodyPr>
          <a:lstStyle/>
          <a:p>
            <a:pPr>
              <a:spcBef>
                <a:spcPts val="0"/>
              </a:spcBef>
            </a:pPr>
            <a:r>
              <a:rPr lang="en-US" sz="2400" dirty="0"/>
              <a:t>Agreement between the union and the governing body</a:t>
            </a:r>
          </a:p>
          <a:p>
            <a:pPr>
              <a:spcBef>
                <a:spcPts val="0"/>
              </a:spcBef>
            </a:pPr>
            <a:endParaRPr lang="en-US" sz="2400" dirty="0">
              <a:solidFill>
                <a:prstClr val="white"/>
              </a:solidFill>
            </a:endParaRPr>
          </a:p>
          <a:p>
            <a:pPr>
              <a:spcBef>
                <a:spcPts val="0"/>
              </a:spcBef>
            </a:pPr>
            <a:r>
              <a:rPr lang="en-US" sz="2400" dirty="0">
                <a:solidFill>
                  <a:prstClr val="white"/>
                </a:solidFill>
              </a:rPr>
              <a:t>Terms and conditions of employment for bargaining unit members</a:t>
            </a:r>
            <a:endParaRPr lang="en-US" sz="2400" dirty="0"/>
          </a:p>
          <a:p>
            <a:pPr>
              <a:spcBef>
                <a:spcPts val="0"/>
              </a:spcBef>
            </a:pPr>
            <a:endParaRPr lang="en-US" sz="2400" dirty="0"/>
          </a:p>
          <a:p>
            <a:pPr>
              <a:spcBef>
                <a:spcPts val="0"/>
              </a:spcBef>
            </a:pPr>
            <a:r>
              <a:rPr lang="en-US" sz="2400" dirty="0"/>
              <a:t>Dictates actions by administrators and supervisors – this means you!</a:t>
            </a:r>
          </a:p>
          <a:p>
            <a:pPr>
              <a:lnSpc>
                <a:spcPct val="200000"/>
              </a:lnSpc>
              <a:spcBef>
                <a:spcPts val="0"/>
              </a:spcBef>
            </a:pPr>
            <a:r>
              <a:rPr lang="en-US" sz="2400" dirty="0"/>
              <a:t>No more than three years</a:t>
            </a:r>
          </a:p>
          <a:p>
            <a:pPr>
              <a:lnSpc>
                <a:spcPct val="200000"/>
              </a:lnSpc>
              <a:spcBef>
                <a:spcPts val="0"/>
              </a:spcBef>
            </a:pPr>
            <a:r>
              <a:rPr lang="en-US" sz="2400" dirty="0"/>
              <a:t>Subordinate to state and federal law</a:t>
            </a:r>
          </a:p>
          <a:p>
            <a:pPr>
              <a:lnSpc>
                <a:spcPct val="200000"/>
              </a:lnSpc>
              <a:spcBef>
                <a:spcPts val="0"/>
              </a:spcBef>
            </a:pPr>
            <a:r>
              <a:rPr lang="en-US" sz="2400" dirty="0"/>
              <a:t>Mandatory versus permissive subjects of bargaining</a:t>
            </a:r>
          </a:p>
          <a:p>
            <a:pPr marL="0" indent="0">
              <a:lnSpc>
                <a:spcPct val="200000"/>
              </a:lnSpc>
              <a:spcBef>
                <a:spcPts val="0"/>
              </a:spcBef>
              <a:buNone/>
            </a:pPr>
            <a:endParaRPr lang="en-US" dirty="0"/>
          </a:p>
          <a:p>
            <a:pPr>
              <a:lnSpc>
                <a:spcPct val="200000"/>
              </a:lnSpc>
              <a:spcBef>
                <a:spcPts val="0"/>
              </a:spcBef>
            </a:pPr>
            <a:endParaRPr lang="en-US" dirty="0"/>
          </a:p>
          <a:p>
            <a:endParaRPr lang="en-US" dirty="0"/>
          </a:p>
        </p:txBody>
      </p:sp>
    </p:spTree>
    <p:extLst>
      <p:ext uri="{BB962C8B-B14F-4D97-AF65-F5344CB8AC3E}">
        <p14:creationId xmlns:p14="http://schemas.microsoft.com/office/powerpoint/2010/main" val="1751599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1BCE4-265D-40B2-B586-E931ACE478F8}"/>
              </a:ext>
            </a:extLst>
          </p:cNvPr>
          <p:cNvSpPr>
            <a:spLocks noGrp="1"/>
          </p:cNvSpPr>
          <p:nvPr>
            <p:ph type="title"/>
          </p:nvPr>
        </p:nvSpPr>
        <p:spPr/>
        <p:txBody>
          <a:bodyPr/>
          <a:lstStyle/>
          <a:p>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Mandatory Subjects of Bargaining</a:t>
            </a:r>
          </a:p>
        </p:txBody>
      </p:sp>
      <p:sp>
        <p:nvSpPr>
          <p:cNvPr id="3" name="Content Placeholder 2">
            <a:extLst>
              <a:ext uri="{FF2B5EF4-FFF2-40B4-BE49-F238E27FC236}">
                <a16:creationId xmlns:a16="http://schemas.microsoft.com/office/drawing/2014/main" id="{9F8A6C3D-EBB9-4156-B846-4D456AD607DD}"/>
              </a:ext>
            </a:extLst>
          </p:cNvPr>
          <p:cNvSpPr>
            <a:spLocks noGrp="1"/>
          </p:cNvSpPr>
          <p:nvPr>
            <p:ph idx="1"/>
          </p:nvPr>
        </p:nvSpPr>
        <p:spPr>
          <a:xfrm>
            <a:off x="1726250" y="2223436"/>
            <a:ext cx="9627550" cy="3953526"/>
          </a:xfrm>
        </p:spPr>
        <p:txBody>
          <a:bodyPr>
            <a:normAutofit lnSpcReduction="10000"/>
          </a:bodyPr>
          <a:lstStyle/>
          <a:p>
            <a:r>
              <a:rPr lang="en-US" sz="2400" dirty="0"/>
              <a:t>Wages, benefits, hours, holidays, evaluation procedures and criteria, discipline, dismissal, leaves, tenure and promotion procedures and criteria, sabbaticals, grievance rights, IP ownership</a:t>
            </a:r>
          </a:p>
          <a:p>
            <a:pPr lvl="0">
              <a:lnSpc>
                <a:spcPct val="220000"/>
              </a:lnSpc>
              <a:spcBef>
                <a:spcPts val="0"/>
              </a:spcBef>
              <a:buClr>
                <a:srgbClr val="4F81BD"/>
              </a:buClr>
            </a:pPr>
            <a:r>
              <a:rPr lang="en-US" sz="2400" dirty="0">
                <a:solidFill>
                  <a:prstClr val="white"/>
                </a:solidFill>
              </a:rPr>
              <a:t>Unilateral changes - unfair labor practice</a:t>
            </a:r>
          </a:p>
          <a:p>
            <a:pPr lvl="0">
              <a:lnSpc>
                <a:spcPct val="220000"/>
              </a:lnSpc>
              <a:spcBef>
                <a:spcPts val="0"/>
              </a:spcBef>
              <a:buClr>
                <a:srgbClr val="4F81BD"/>
              </a:buClr>
            </a:pPr>
            <a:r>
              <a:rPr lang="en-US" sz="2400" dirty="0">
                <a:solidFill>
                  <a:prstClr val="white"/>
                </a:solidFill>
              </a:rPr>
              <a:t>Mandatory bargaining vs mandatory agreement</a:t>
            </a:r>
          </a:p>
          <a:p>
            <a:pPr lvl="0">
              <a:lnSpc>
                <a:spcPct val="220000"/>
              </a:lnSpc>
              <a:spcBef>
                <a:spcPts val="0"/>
              </a:spcBef>
              <a:buClr>
                <a:srgbClr val="4F81BD"/>
              </a:buClr>
            </a:pPr>
            <a:r>
              <a:rPr lang="en-US" sz="2400" dirty="0">
                <a:solidFill>
                  <a:prstClr val="white"/>
                </a:solidFill>
              </a:rPr>
              <a:t>Waivers</a:t>
            </a:r>
          </a:p>
          <a:p>
            <a:endParaRPr lang="en-US" dirty="0"/>
          </a:p>
        </p:txBody>
      </p:sp>
    </p:spTree>
    <p:extLst>
      <p:ext uri="{BB962C8B-B14F-4D97-AF65-F5344CB8AC3E}">
        <p14:creationId xmlns:p14="http://schemas.microsoft.com/office/powerpoint/2010/main" val="3262075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7638-C276-4821-AD9C-6F2337709026}"/>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Permissive Subjects of Bargaining</a:t>
            </a:r>
          </a:p>
        </p:txBody>
      </p:sp>
      <p:sp>
        <p:nvSpPr>
          <p:cNvPr id="3" name="Content Placeholder 2">
            <a:extLst>
              <a:ext uri="{FF2B5EF4-FFF2-40B4-BE49-F238E27FC236}">
                <a16:creationId xmlns:a16="http://schemas.microsoft.com/office/drawing/2014/main" id="{0F70D573-00E1-4381-81CF-7FADF7E32EA8}"/>
              </a:ext>
            </a:extLst>
          </p:cNvPr>
          <p:cNvSpPr>
            <a:spLocks noGrp="1"/>
          </p:cNvSpPr>
          <p:nvPr>
            <p:ph idx="1"/>
          </p:nvPr>
        </p:nvSpPr>
        <p:spPr>
          <a:xfrm>
            <a:off x="1521150" y="1424540"/>
            <a:ext cx="9832649" cy="4830982"/>
          </a:xfrm>
        </p:spPr>
        <p:txBody>
          <a:bodyPr>
            <a:normAutofit fontScale="25000" lnSpcReduction="20000"/>
          </a:bodyPr>
          <a:lstStyle/>
          <a:p>
            <a:pPr>
              <a:lnSpc>
                <a:spcPct val="220000"/>
              </a:lnSpc>
              <a:spcBef>
                <a:spcPts val="0"/>
              </a:spcBef>
            </a:pPr>
            <a:r>
              <a:rPr lang="en-US" sz="8000" dirty="0"/>
              <a:t>Management rights:</a:t>
            </a:r>
          </a:p>
          <a:p>
            <a:pPr>
              <a:lnSpc>
                <a:spcPct val="120000"/>
              </a:lnSpc>
              <a:spcBef>
                <a:spcPts val="0"/>
              </a:spcBef>
            </a:pPr>
            <a:endParaRPr lang="en-US" sz="8000" dirty="0"/>
          </a:p>
          <a:p>
            <a:pPr lvl="1">
              <a:lnSpc>
                <a:spcPct val="120000"/>
              </a:lnSpc>
              <a:spcBef>
                <a:spcPts val="0"/>
              </a:spcBef>
            </a:pPr>
            <a:r>
              <a:rPr lang="en-US" sz="8000" dirty="0"/>
              <a:t>The parties agree that the University shall have the rights, powers, and authority vested  in  it by the  Florida  Constitution,  the  Board  of  Governors,  Florida  statutes  and  case  law, including the right to plan, manage, administer, and control the University of Florida in carrying out the ordinary and customary functions of management.</a:t>
            </a:r>
          </a:p>
          <a:p>
            <a:pPr>
              <a:lnSpc>
                <a:spcPct val="120000"/>
              </a:lnSpc>
              <a:spcBef>
                <a:spcPts val="0"/>
              </a:spcBef>
            </a:pPr>
            <a:endParaRPr lang="en-US" sz="8000" dirty="0"/>
          </a:p>
          <a:p>
            <a:pPr>
              <a:lnSpc>
                <a:spcPct val="120000"/>
              </a:lnSpc>
              <a:spcBef>
                <a:spcPts val="0"/>
              </a:spcBef>
            </a:pPr>
            <a:r>
              <a:rPr lang="en-US" sz="8000" dirty="0"/>
              <a:t>Strategic goals and initiatives, curriculum, budget, colleges, departments, centers, institutes, staffing levels, assignments, hiring process and decisions, anything exclusively affecting employees outside of the bargaining unit</a:t>
            </a:r>
          </a:p>
          <a:p>
            <a:pPr>
              <a:lnSpc>
                <a:spcPct val="120000"/>
              </a:lnSpc>
              <a:spcBef>
                <a:spcPts val="0"/>
              </a:spcBef>
            </a:pPr>
            <a:endParaRPr lang="en-US" sz="8000" dirty="0"/>
          </a:p>
          <a:p>
            <a:pPr>
              <a:lnSpc>
                <a:spcPct val="120000"/>
              </a:lnSpc>
              <a:spcBef>
                <a:spcPts val="0"/>
              </a:spcBef>
            </a:pPr>
            <a:r>
              <a:rPr lang="en-US" sz="8000" dirty="0"/>
              <a:t>Agreements on permissive subjects</a:t>
            </a:r>
          </a:p>
          <a:p>
            <a:pPr>
              <a:lnSpc>
                <a:spcPct val="220000"/>
              </a:lnSpc>
              <a:spcBef>
                <a:spcPts val="0"/>
              </a:spcBef>
            </a:pPr>
            <a:r>
              <a:rPr lang="en-US" sz="8000" dirty="0"/>
              <a:t>Impact bargaining</a:t>
            </a:r>
          </a:p>
          <a:p>
            <a:endParaRPr lang="en-US" dirty="0"/>
          </a:p>
        </p:txBody>
      </p:sp>
    </p:spTree>
    <p:extLst>
      <p:ext uri="{BB962C8B-B14F-4D97-AF65-F5344CB8AC3E}">
        <p14:creationId xmlns:p14="http://schemas.microsoft.com/office/powerpoint/2010/main" val="3721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E294-374C-47E9-92C3-8469C169B302}"/>
              </a:ext>
            </a:extLst>
          </p:cNvPr>
          <p:cNvSpPr>
            <a:spLocks noGrp="1"/>
          </p:cNvSpPr>
          <p:nvPr>
            <p:ph type="title"/>
          </p:nvPr>
        </p:nvSpPr>
        <p:spPr>
          <a:xfrm>
            <a:off x="646111" y="452718"/>
            <a:ext cx="9813941" cy="1794826"/>
          </a:xfrm>
        </p:spPr>
        <p:txBody>
          <a:bodyPr>
            <a:normAutofit/>
          </a:bodyPr>
          <a:lstStyle/>
          <a:p>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CBA vs Regulations/Policies</a:t>
            </a:r>
          </a:p>
        </p:txBody>
      </p:sp>
      <p:sp>
        <p:nvSpPr>
          <p:cNvPr id="3" name="Content Placeholder 2">
            <a:extLst>
              <a:ext uri="{FF2B5EF4-FFF2-40B4-BE49-F238E27FC236}">
                <a16:creationId xmlns:a16="http://schemas.microsoft.com/office/drawing/2014/main" id="{D82705AD-6DC1-4B9B-A0EC-F6D698902189}"/>
              </a:ext>
            </a:extLst>
          </p:cNvPr>
          <p:cNvSpPr>
            <a:spLocks noGrp="1"/>
          </p:cNvSpPr>
          <p:nvPr>
            <p:ph idx="1"/>
          </p:nvPr>
        </p:nvSpPr>
        <p:spPr>
          <a:xfrm>
            <a:off x="1615154" y="2002055"/>
            <a:ext cx="9738645" cy="4174908"/>
          </a:xfrm>
        </p:spPr>
        <p:txBody>
          <a:bodyPr>
            <a:normAutofit/>
          </a:bodyPr>
          <a:lstStyle/>
          <a:p>
            <a:pPr>
              <a:lnSpc>
                <a:spcPct val="100000"/>
              </a:lnSpc>
              <a:spcBef>
                <a:spcPts val="0"/>
              </a:spcBef>
            </a:pPr>
            <a:r>
              <a:rPr lang="en-US" dirty="0"/>
              <a:t>CBA articles and regulations/policies covering same subject matter</a:t>
            </a:r>
          </a:p>
          <a:p>
            <a:pPr lvl="1">
              <a:spcBef>
                <a:spcPts val="0"/>
              </a:spcBef>
            </a:pPr>
            <a:endParaRPr lang="en-US" dirty="0">
              <a:latin typeface="Arial" panose="020B0604020202020204" pitchFamily="34" charset="0"/>
            </a:endParaRPr>
          </a:p>
          <a:p>
            <a:pPr lvl="1">
              <a:spcBef>
                <a:spcPts val="0"/>
              </a:spcBef>
            </a:pPr>
            <a:r>
              <a:rPr lang="en-US" dirty="0">
                <a:latin typeface="Arial" panose="020B0604020202020204" pitchFamily="34" charset="0"/>
              </a:rPr>
              <a:t>No existing, new or amended University regulation, policy, or resolution shall apply to bargaining unit faculty members if it conflicts with an express term of the Agreement</a:t>
            </a:r>
            <a:endParaRPr lang="en-US" dirty="0"/>
          </a:p>
          <a:p>
            <a:pPr>
              <a:lnSpc>
                <a:spcPct val="100000"/>
              </a:lnSpc>
              <a:spcBef>
                <a:spcPts val="0"/>
              </a:spcBef>
            </a:pPr>
            <a:endParaRPr lang="en-US" dirty="0"/>
          </a:p>
          <a:p>
            <a:pPr>
              <a:lnSpc>
                <a:spcPct val="200000"/>
              </a:lnSpc>
              <a:spcBef>
                <a:spcPts val="0"/>
              </a:spcBef>
            </a:pPr>
            <a:r>
              <a:rPr lang="en-US" dirty="0"/>
              <a:t>Regulations/policies regarding subjects not addressed by CBA</a:t>
            </a:r>
          </a:p>
          <a:p>
            <a:pPr lvl="1">
              <a:spcBef>
                <a:spcPts val="0"/>
              </a:spcBef>
              <a:buClr>
                <a:srgbClr val="4F81BD"/>
              </a:buClr>
            </a:pPr>
            <a:endParaRPr lang="en-US" dirty="0">
              <a:solidFill>
                <a:prstClr val="white"/>
              </a:solidFill>
            </a:endParaRPr>
          </a:p>
          <a:p>
            <a:pPr lvl="1">
              <a:spcBef>
                <a:spcPts val="0"/>
              </a:spcBef>
              <a:buClr>
                <a:srgbClr val="4F81BD"/>
              </a:buClr>
            </a:pPr>
            <a:r>
              <a:rPr lang="en-US" dirty="0">
                <a:solidFill>
                  <a:prstClr val="white"/>
                </a:solidFill>
              </a:rPr>
              <a:t>If any regulation, policy, or resolution proposed by the University has a direct and substantial  impact on  wages,  hours,  or  any  other  term  or  condition  of  employment,  the University  shall  satisfy  any  collective  bargaining  obligation  with  respect  to  the  change  prior  to implementing it, unless UFF declines in writing to bargain over the change. </a:t>
            </a:r>
          </a:p>
          <a:p>
            <a:pPr lvl="1">
              <a:lnSpc>
                <a:spcPct val="200000"/>
              </a:lnSpc>
              <a:spcBef>
                <a:spcPts val="0"/>
              </a:spcBef>
            </a:pPr>
            <a:endParaRPr lang="en-US" dirty="0"/>
          </a:p>
          <a:p>
            <a:pPr lvl="1">
              <a:lnSpc>
                <a:spcPct val="200000"/>
              </a:lnSpc>
              <a:spcBef>
                <a:spcPts val="0"/>
              </a:spcBef>
            </a:pPr>
            <a:endParaRPr lang="en-US" dirty="0"/>
          </a:p>
          <a:p>
            <a:endParaRPr lang="en-US" dirty="0"/>
          </a:p>
        </p:txBody>
      </p:sp>
    </p:spTree>
    <p:extLst>
      <p:ext uri="{BB962C8B-B14F-4D97-AF65-F5344CB8AC3E}">
        <p14:creationId xmlns:p14="http://schemas.microsoft.com/office/powerpoint/2010/main" val="303134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6925-95FE-42B6-B59A-5317A93F7C2B}"/>
              </a:ext>
            </a:extLst>
          </p:cNvPr>
          <p:cNvSpPr>
            <a:spLocks noGrp="1"/>
          </p:cNvSpPr>
          <p:nvPr>
            <p:ph type="title"/>
          </p:nvPr>
        </p:nvSpPr>
        <p:spPr>
          <a:xfrm>
            <a:off x="838200" y="365125"/>
            <a:ext cx="10515600" cy="1344034"/>
          </a:xfrm>
        </p:spPr>
        <p:txBody>
          <a:bodyPr/>
          <a:lstStyle/>
          <a:p>
            <a:br>
              <a:rPr lang="en-US" dirty="0"/>
            </a:br>
            <a:r>
              <a:rPr lang="en-US" dirty="0">
                <a:effectLst>
                  <a:outerShdw blurRad="38100" dist="38100" dir="2700000" algn="tl">
                    <a:srgbClr val="000000">
                      <a:alpha val="43137"/>
                    </a:srgbClr>
                  </a:outerShdw>
                </a:effectLst>
              </a:rPr>
              <a:t>Collective Bargaining vs Shared Governance</a:t>
            </a:r>
          </a:p>
        </p:txBody>
      </p:sp>
      <p:sp>
        <p:nvSpPr>
          <p:cNvPr id="3" name="Content Placeholder 2">
            <a:extLst>
              <a:ext uri="{FF2B5EF4-FFF2-40B4-BE49-F238E27FC236}">
                <a16:creationId xmlns:a16="http://schemas.microsoft.com/office/drawing/2014/main" id="{F73C6725-8E02-42C3-B09C-99D6A06FF34F}"/>
              </a:ext>
            </a:extLst>
          </p:cNvPr>
          <p:cNvSpPr>
            <a:spLocks noGrp="1"/>
          </p:cNvSpPr>
          <p:nvPr>
            <p:ph idx="1"/>
          </p:nvPr>
        </p:nvSpPr>
        <p:spPr>
          <a:xfrm>
            <a:off x="1580972" y="2563737"/>
            <a:ext cx="9772828" cy="3613225"/>
          </a:xfrm>
        </p:spPr>
        <p:txBody>
          <a:bodyPr>
            <a:normAutofit/>
          </a:bodyPr>
          <a:lstStyle/>
          <a:p>
            <a:pPr>
              <a:lnSpc>
                <a:spcPct val="200000"/>
              </a:lnSpc>
              <a:spcBef>
                <a:spcPts val="0"/>
              </a:spcBef>
            </a:pPr>
            <a:r>
              <a:rPr lang="en-US" sz="4800" dirty="0"/>
              <a:t>Faculty senate vs union</a:t>
            </a:r>
          </a:p>
        </p:txBody>
      </p:sp>
    </p:spTree>
    <p:extLst>
      <p:ext uri="{BB962C8B-B14F-4D97-AF65-F5344CB8AC3E}">
        <p14:creationId xmlns:p14="http://schemas.microsoft.com/office/powerpoint/2010/main" val="2037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5655A-C0B9-47D7-8EA2-EC4D07BC45AE}"/>
              </a:ext>
            </a:extLst>
          </p:cNvPr>
          <p:cNvSpPr>
            <a:spLocks noGrp="1"/>
          </p:cNvSpPr>
          <p:nvPr>
            <p:ph type="title"/>
          </p:nvPr>
        </p:nvSpPr>
        <p:spPr>
          <a:xfrm>
            <a:off x="838200" y="384561"/>
            <a:ext cx="10515600" cy="1555334"/>
          </a:xfrm>
        </p:spPr>
        <p:txBody>
          <a:bodyPr/>
          <a:lstStyle/>
          <a:p>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Pre-Bargaining</a:t>
            </a:r>
          </a:p>
        </p:txBody>
      </p:sp>
      <p:sp>
        <p:nvSpPr>
          <p:cNvPr id="3" name="Content Placeholder 2">
            <a:extLst>
              <a:ext uri="{FF2B5EF4-FFF2-40B4-BE49-F238E27FC236}">
                <a16:creationId xmlns:a16="http://schemas.microsoft.com/office/drawing/2014/main" id="{2AB33BCF-7A2E-4281-8E3E-2DCCFFDFAF1A}"/>
              </a:ext>
            </a:extLst>
          </p:cNvPr>
          <p:cNvSpPr>
            <a:spLocks noGrp="1"/>
          </p:cNvSpPr>
          <p:nvPr>
            <p:ph idx="1"/>
          </p:nvPr>
        </p:nvSpPr>
        <p:spPr>
          <a:xfrm>
            <a:off x="1469876" y="1819175"/>
            <a:ext cx="9883923" cy="4357787"/>
          </a:xfrm>
        </p:spPr>
        <p:txBody>
          <a:bodyPr>
            <a:normAutofit fontScale="92500" lnSpcReduction="20000"/>
          </a:bodyPr>
          <a:lstStyle/>
          <a:p>
            <a:pPr>
              <a:lnSpc>
                <a:spcPct val="200000"/>
              </a:lnSpc>
              <a:spcBef>
                <a:spcPts val="0"/>
              </a:spcBef>
            </a:pPr>
            <a:r>
              <a:rPr lang="en-US" sz="3200" dirty="0"/>
              <a:t>Bargaining teams – representatives of the parties</a:t>
            </a:r>
          </a:p>
          <a:p>
            <a:pPr>
              <a:lnSpc>
                <a:spcPct val="200000"/>
              </a:lnSpc>
              <a:spcBef>
                <a:spcPts val="0"/>
              </a:spcBef>
            </a:pPr>
            <a:r>
              <a:rPr lang="en-US" sz="3200" dirty="0"/>
              <a:t>Strategy sessions and lessons learned</a:t>
            </a:r>
          </a:p>
          <a:p>
            <a:pPr>
              <a:lnSpc>
                <a:spcPct val="200000"/>
              </a:lnSpc>
              <a:spcBef>
                <a:spcPts val="0"/>
              </a:spcBef>
            </a:pPr>
            <a:r>
              <a:rPr lang="en-US" sz="3200" dirty="0"/>
              <a:t>Confidentiality</a:t>
            </a:r>
          </a:p>
          <a:p>
            <a:pPr>
              <a:lnSpc>
                <a:spcPct val="200000"/>
              </a:lnSpc>
              <a:spcBef>
                <a:spcPts val="0"/>
              </a:spcBef>
            </a:pPr>
            <a:r>
              <a:rPr lang="en-US" sz="3200" dirty="0"/>
              <a:t>Thinking outside the bargaining unit</a:t>
            </a:r>
          </a:p>
          <a:p>
            <a:pPr>
              <a:lnSpc>
                <a:spcPct val="200000"/>
              </a:lnSpc>
              <a:spcBef>
                <a:spcPts val="0"/>
              </a:spcBef>
            </a:pPr>
            <a:r>
              <a:rPr lang="en-US" sz="3200" dirty="0"/>
              <a:t>Subject matter experts</a:t>
            </a:r>
          </a:p>
          <a:p>
            <a:endParaRPr lang="en-US" dirty="0"/>
          </a:p>
        </p:txBody>
      </p:sp>
    </p:spTree>
    <p:extLst>
      <p:ext uri="{BB962C8B-B14F-4D97-AF65-F5344CB8AC3E}">
        <p14:creationId xmlns:p14="http://schemas.microsoft.com/office/powerpoint/2010/main" val="3023729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376</TotalTime>
  <Words>446</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Collective Bargaining </vt:lpstr>
      <vt:lpstr> Background and Legal Structure</vt:lpstr>
      <vt:lpstr> Unions</vt:lpstr>
      <vt:lpstr> Collective Bargaining Agreements</vt:lpstr>
      <vt:lpstr> Mandatory Subjects of Bargaining</vt:lpstr>
      <vt:lpstr>Permissive Subjects of Bargaining</vt:lpstr>
      <vt:lpstr> CBA vs Regulations/Policies</vt:lpstr>
      <vt:lpstr> Collective Bargaining vs Shared Governance</vt:lpstr>
      <vt:lpstr> Pre-Bargaining</vt:lpstr>
      <vt:lpstr> At the Table</vt:lpstr>
      <vt:lpstr> Getting to No</vt:lpstr>
      <vt:lpstr> Getting to Yes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Bargaining</dc:title>
  <dc:creator>Souza,Kristina</dc:creator>
  <cp:lastModifiedBy>Fuller,Ryan R</cp:lastModifiedBy>
  <cp:revision>31</cp:revision>
  <dcterms:created xsi:type="dcterms:W3CDTF">2019-10-10T15:04:32Z</dcterms:created>
  <dcterms:modified xsi:type="dcterms:W3CDTF">2019-10-13T15:16:37Z</dcterms:modified>
</cp:coreProperties>
</file>